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60" r:id="rId1"/>
  </p:sldMasterIdLst>
  <p:notesMasterIdLst>
    <p:notesMasterId r:id="rId18"/>
  </p:notesMasterIdLst>
  <p:sldIdLst>
    <p:sldId id="289" r:id="rId2"/>
    <p:sldId id="290" r:id="rId3"/>
    <p:sldId id="298" r:id="rId4"/>
    <p:sldId id="300" r:id="rId5"/>
    <p:sldId id="291" r:id="rId6"/>
    <p:sldId id="292" r:id="rId7"/>
    <p:sldId id="293" r:id="rId8"/>
    <p:sldId id="299" r:id="rId9"/>
    <p:sldId id="294" r:id="rId10"/>
    <p:sldId id="295" r:id="rId11"/>
    <p:sldId id="296" r:id="rId12"/>
    <p:sldId id="297" r:id="rId13"/>
    <p:sldId id="301" r:id="rId14"/>
    <p:sldId id="303" r:id="rId15"/>
    <p:sldId id="302" r:id="rId16"/>
    <p:sldId id="304" r:id="rId17"/>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let Maksut" initials="DM" lastIdx="2" clrIdx="0">
    <p:extLst>
      <p:ext uri="{19B8F6BF-5375-455C-9EA6-DF929625EA0E}">
        <p15:presenceInfo xmlns:p15="http://schemas.microsoft.com/office/powerpoint/2012/main" userId="Daulet Mak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p:cViewPr varScale="1">
        <p:scale>
          <a:sx n="57" d="100"/>
          <a:sy n="57" d="100"/>
        </p:scale>
        <p:origin x="15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9BBCB501-971D-4FBD-BA73-FF4061DA74FD}" type="datetimeFigureOut">
              <a:rPr lang="ru-RU" smtClean="0"/>
              <a:pPr/>
              <a:t>10.03.2021</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BD9EB3E4-959F-47A6-9C13-ED7A5D5E5E65}" type="slidenum">
              <a:rPr lang="ru-RU" smtClean="0"/>
              <a:pPr/>
              <a:t>‹#›</a:t>
            </a:fld>
            <a:endParaRPr lang="ru-RU"/>
          </a:p>
        </p:txBody>
      </p:sp>
    </p:spTree>
    <p:extLst>
      <p:ext uri="{BB962C8B-B14F-4D97-AF65-F5344CB8AC3E}">
        <p14:creationId xmlns:p14="http://schemas.microsoft.com/office/powerpoint/2010/main" val="2250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9EB3E4-959F-47A6-9C13-ED7A5D5E5E65}" type="slidenum">
              <a:rPr lang="ru-RU" smtClean="0"/>
              <a:pPr/>
              <a:t>9</a:t>
            </a:fld>
            <a:endParaRPr lang="ru-RU"/>
          </a:p>
        </p:txBody>
      </p:sp>
    </p:spTree>
    <p:extLst>
      <p:ext uri="{BB962C8B-B14F-4D97-AF65-F5344CB8AC3E}">
        <p14:creationId xmlns:p14="http://schemas.microsoft.com/office/powerpoint/2010/main" val="167181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9EB3E4-959F-47A6-9C13-ED7A5D5E5E65}" type="slidenum">
              <a:rPr lang="ru-RU" smtClean="0"/>
              <a:pPr/>
              <a:t>10</a:t>
            </a:fld>
            <a:endParaRPr lang="ru-RU"/>
          </a:p>
        </p:txBody>
      </p:sp>
    </p:spTree>
    <p:extLst>
      <p:ext uri="{BB962C8B-B14F-4D97-AF65-F5344CB8AC3E}">
        <p14:creationId xmlns:p14="http://schemas.microsoft.com/office/powerpoint/2010/main" val="276484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9EB3E4-959F-47A6-9C13-ED7A5D5E5E65}" type="slidenum">
              <a:rPr lang="ru-RU" smtClean="0"/>
              <a:pPr/>
              <a:t>11</a:t>
            </a:fld>
            <a:endParaRPr lang="ru-RU"/>
          </a:p>
        </p:txBody>
      </p:sp>
    </p:spTree>
    <p:extLst>
      <p:ext uri="{BB962C8B-B14F-4D97-AF65-F5344CB8AC3E}">
        <p14:creationId xmlns:p14="http://schemas.microsoft.com/office/powerpoint/2010/main" val="394838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B41ECE4-ABB2-4F96-BA92-C990E98519B9}" type="datetime1">
              <a:rPr lang="ru-RU" smtClean="0"/>
              <a:t>10.03.2021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F87789-79C0-4369-89FF-5E19A7612E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5C25F8E-C3A8-4235-BD01-EE1ACAA97434}" type="datetime1">
              <a:rPr lang="ru-RU" smtClean="0"/>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97FF171-832E-4869-922D-E5CB08275789}" type="datetime1">
              <a:rPr lang="ru-RU" smtClean="0"/>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8CA841A6-38A9-4AE5-8EDD-77F38EA7C22C}" type="datetime1">
              <a:rPr lang="ru-RU" smtClean="0"/>
              <a:t>10.03.2021</a:t>
            </a:fld>
            <a:endParaRPr lang="ru-RU"/>
          </a:p>
        </p:txBody>
      </p:sp>
      <p:sp>
        <p:nvSpPr>
          <p:cNvPr id="9" name="Номер слайда 8"/>
          <p:cNvSpPr>
            <a:spLocks noGrp="1"/>
          </p:cNvSpPr>
          <p:nvPr>
            <p:ph type="sldNum" sz="quarter" idx="15"/>
          </p:nvPr>
        </p:nvSpPr>
        <p:spPr/>
        <p:txBody>
          <a:bodyPr rtlCol="0"/>
          <a:lstStyle/>
          <a:p>
            <a:fld id="{D6F87789-79C0-4369-89FF-5E19A7612EE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4DBB4C3-C6A9-43C2-9A0A-D02B284D9606}" type="datetime1">
              <a:rPr lang="ru-RU" smtClean="0"/>
              <a:t>10.03.2021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F87789-79C0-4369-89FF-5E19A7612E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E126486-76D2-4727-8BA5-732B6994B5C5}" type="datetime1">
              <a:rPr lang="ru-RU" smtClean="0"/>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87789-79C0-4369-89FF-5E19A7612EE5}"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698AC4B5-E5E4-48B6-B2DD-56C5CE6E58CD}" type="datetime1">
              <a:rPr lang="ru-RU" smtClean="0"/>
              <a:t>10.03.2021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87789-79C0-4369-89FF-5E19A7612EE5}"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BA00AF11-0F10-4DAA-9D79-486E59F53378}" type="datetime1">
              <a:rPr lang="ru-RU" smtClean="0"/>
              <a:t>10.03.2021</a:t>
            </a:fld>
            <a:endParaRPr lang="ru-RU"/>
          </a:p>
        </p:txBody>
      </p:sp>
      <p:sp>
        <p:nvSpPr>
          <p:cNvPr id="7" name="Номер слайда 6"/>
          <p:cNvSpPr>
            <a:spLocks noGrp="1"/>
          </p:cNvSpPr>
          <p:nvPr>
            <p:ph type="sldNum" sz="quarter" idx="11"/>
          </p:nvPr>
        </p:nvSpPr>
        <p:spPr/>
        <p:txBody>
          <a:bodyPr rtlCol="0"/>
          <a:lstStyle/>
          <a:p>
            <a:fld id="{D6F87789-79C0-4369-89FF-5E19A7612EE5}"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69E12-1157-445D-A2DF-3F219FAA9D90}" type="datetime1">
              <a:rPr lang="ru-RU" smtClean="0"/>
              <a:t>10.03.2021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254F01D8-67B5-489B-A243-72DA8A8DA529}" type="datetime1">
              <a:rPr lang="ru-RU" smtClean="0"/>
              <a:t>10.03.2021</a:t>
            </a:fld>
            <a:endParaRPr lang="ru-RU"/>
          </a:p>
        </p:txBody>
      </p:sp>
      <p:sp>
        <p:nvSpPr>
          <p:cNvPr id="22" name="Номер слайда 21"/>
          <p:cNvSpPr>
            <a:spLocks noGrp="1"/>
          </p:cNvSpPr>
          <p:nvPr>
            <p:ph type="sldNum" sz="quarter" idx="15"/>
          </p:nvPr>
        </p:nvSpPr>
        <p:spPr/>
        <p:txBody>
          <a:bodyPr rtlCol="0"/>
          <a:lstStyle/>
          <a:p>
            <a:fld id="{D6F87789-79C0-4369-89FF-5E19A7612EE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EC5234B-A3C9-46B4-B874-77CC4591058E}" type="datetime1">
              <a:rPr lang="ru-RU" smtClean="0"/>
              <a:t>10.03.2021</a:t>
            </a:fld>
            <a:endParaRPr lang="ru-RU"/>
          </a:p>
        </p:txBody>
      </p:sp>
      <p:sp>
        <p:nvSpPr>
          <p:cNvPr id="18" name="Номер слайда 17"/>
          <p:cNvSpPr>
            <a:spLocks noGrp="1"/>
          </p:cNvSpPr>
          <p:nvPr>
            <p:ph type="sldNum" sz="quarter" idx="11"/>
          </p:nvPr>
        </p:nvSpPr>
        <p:spPr/>
        <p:txBody>
          <a:bodyPr rtlCol="0"/>
          <a:lstStyle/>
          <a:p>
            <a:fld id="{D6F87789-79C0-4369-89FF-5E19A7612EE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C1BD55-643C-4204-BC5A-F5FFA5E84B7A}" type="datetime1">
              <a:rPr lang="ru-RU" smtClean="0"/>
              <a:t>10.03.2021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87789-79C0-4369-89FF-5E19A7612E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1C39B-038E-4CE8-BD6E-6347885CE84E}"/>
              </a:ext>
            </a:extLst>
          </p:cNvPr>
          <p:cNvSpPr>
            <a:spLocks noGrp="1"/>
          </p:cNvSpPr>
          <p:nvPr>
            <p:ph type="title"/>
          </p:nvPr>
        </p:nvSpPr>
        <p:spPr>
          <a:xfrm>
            <a:off x="1763688" y="274638"/>
            <a:ext cx="6161112" cy="778098"/>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kk-KZ" sz="2000" kern="0" cap="none" dirty="0">
                <a:solidFill>
                  <a:schemeClr val="tx1"/>
                </a:solidFill>
                <a:latin typeface="Times New Roman"/>
                <a:ea typeface="Times New Roman"/>
                <a:cs typeface="Times New Roman"/>
                <a:sym typeface="Times New Roman"/>
              </a:rPr>
              <a:t>Ә</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л-Фараби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атындағы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Қазақ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ұлттық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университеті</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lang="ru-RU" sz="2000" kern="0" cap="none" dirty="0">
                <a:solidFill>
                  <a:schemeClr val="tx1"/>
                </a:solidFill>
                <a:latin typeface="Times New Roman"/>
                <a:ea typeface="Times New Roman"/>
                <a:cs typeface="Times New Roman"/>
                <a:sym typeface="Times New Roman"/>
              </a:rPr>
              <a:t>Х</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имия</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және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химиялық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технология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факультеті</a:t>
            </a:r>
            <a:endParaRPr lang="ru-RU" sz="2000" dirty="0">
              <a:solidFill>
                <a:schemeClr val="tx1"/>
              </a:solidFill>
            </a:endParaRPr>
          </a:p>
        </p:txBody>
      </p:sp>
      <p:sp>
        <p:nvSpPr>
          <p:cNvPr id="3" name="Объект 2">
            <a:extLst>
              <a:ext uri="{FF2B5EF4-FFF2-40B4-BE49-F238E27FC236}">
                <a16:creationId xmlns:a16="http://schemas.microsoft.com/office/drawing/2014/main" id="{DB0BD90E-5A96-4146-A865-D8E252CC9F96}"/>
              </a:ext>
            </a:extLst>
          </p:cNvPr>
          <p:cNvSpPr>
            <a:spLocks noGrp="1"/>
          </p:cNvSpPr>
          <p:nvPr>
            <p:ph sz="quarter" idx="1"/>
          </p:nvPr>
        </p:nvSpPr>
        <p:spPr>
          <a:xfrm>
            <a:off x="467544" y="1268760"/>
            <a:ext cx="8208912" cy="5061176"/>
          </a:xfrm>
        </p:spPr>
        <p:txBody>
          <a:bodyPr>
            <a:normAutofit/>
          </a:bodyPr>
          <a:lstStyle/>
          <a:p>
            <a:pPr indent="0" algn="just">
              <a:lnSpc>
                <a:spcPct val="107000"/>
              </a:lnSpc>
              <a:spcAft>
                <a:spcPts val="800"/>
              </a:spcAft>
              <a:buNone/>
            </a:pPr>
            <a:endParaRPr lang="kk-KZ"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spcBef>
                <a:spcPts val="0"/>
              </a:spcBef>
              <a:buNone/>
            </a:pPr>
            <a:r>
              <a:rPr lang="kk-KZ" sz="3600" dirty="0">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Calibri" panose="020F0502020204030204" pitchFamily="34" charset="0"/>
                <a:ea typeface="Calibri" panose="020F0502020204030204" pitchFamily="34" charset="0"/>
                <a:cs typeface="Times New Roman" panose="02020603050405020304" pitchFamily="18" charset="0"/>
              </a:rPr>
              <a:t>Потенциометрлік титрлеу. Эквивалентті нүктені анықтау тәсілдері. Потенциометрлік титрлеуде қолданы-латын индикаторлы электродтар</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ru-RU" dirty="0"/>
          </a:p>
          <a:p>
            <a:endParaRPr lang="ru-RU" dirty="0"/>
          </a:p>
          <a:p>
            <a:pPr marL="0" indent="0">
              <a:buNone/>
            </a:pPr>
            <a:r>
              <a:rPr lang="ru-RU" sz="2100" dirty="0"/>
              <a:t>                                                      Д</a:t>
            </a:r>
            <a:r>
              <a:rPr lang="kk-KZ" sz="2100" dirty="0"/>
              <a:t>әріскер </a:t>
            </a:r>
            <a:r>
              <a:rPr lang="ru-RU" sz="2100" dirty="0"/>
              <a:t>- Исмаилова А.Г.</a:t>
            </a:r>
          </a:p>
          <a:p>
            <a:endParaRPr lang="ru-RU" dirty="0"/>
          </a:p>
        </p:txBody>
      </p:sp>
    </p:spTree>
    <p:extLst>
      <p:ext uri="{BB962C8B-B14F-4D97-AF65-F5344CB8AC3E}">
        <p14:creationId xmlns:p14="http://schemas.microsoft.com/office/powerpoint/2010/main" val="297090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59A3796B-4F3E-4406-9426-BDA65EB1AE5D}"/>
                  </a:ext>
                </a:extLst>
              </p:cNvPr>
              <p:cNvSpPr>
                <a:spLocks noGrp="1"/>
              </p:cNvSpPr>
              <p:nvPr>
                <p:ph sz="quarter" idx="1"/>
              </p:nvPr>
            </p:nvSpPr>
            <p:spPr>
              <a:xfrm>
                <a:off x="457200" y="332656"/>
                <a:ext cx="7931224" cy="6141296"/>
              </a:xfrm>
            </p:spPr>
            <p:txBody>
              <a:bodyPr>
                <a:norm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Күміс электроды. </a:t>
                </a: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Күміс электроды тұндырып титрлеуде, яғни галогенид иондарын күміс (І) ерітіндісімен титрлеу кезінде индикаторлы электрод ретінде қолданылады. Эквивалент нүктесіне дейін  келесі реакция бойынша жүреді:</a:t>
                </a: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𝐴𝑔𝑋</m:t>
                      </m:r>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ru-RU"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𝑒</m:t>
                          </m:r>
                        </m:e>
                        <m:sup>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ru-RU"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𝑋</m:t>
                          </m:r>
                        </m:e>
                        <m:sup>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oMath>
                  </m:oMathPara>
                </a14:m>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Электрод потенциалы галогенид</a:t>
                </a:r>
                <a:r>
                  <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иондарыны</a:t>
                </a:r>
                <a:r>
                  <a:rPr kumimoji="0" lang="kk-KZ"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ң активтілігіне тәуелді:</a:t>
                </a: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kumimoji="0" lang="ru-RU"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b>
                          <m:f>
                            <m:fPr>
                              <m:type m:val="skw"/>
                              <m:ctrlPr>
                                <a:rPr kumimoji="0" lang="ru-RU"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𝐴𝑔𝑋</m:t>
                              </m:r>
                            </m:num>
                            <m:den>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den>
                          </m:f>
                        </m:sub>
                        <m:sup>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bSup>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−0,059</m:t>
                      </m:r>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𝑙𝑔</m:t>
                      </m:r>
                      <m:sSub>
                        <m:sSubPr>
                          <m:ctrlPr>
                            <a:rPr kumimoji="0" lang="ru-RU"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kumimoji="0" lang="ru-RU"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𝑋</m:t>
                              </m:r>
                            </m:e>
                            <m:sup>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sub>
                      </m:sSub>
                    </m:oMath>
                  </m:oMathPara>
                </a14:m>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Бұл жағдайда күміс электроды екіншілік электрод болып табылады.</a:t>
                </a:r>
              </a:p>
              <a:p>
                <a:pPr marL="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ru-RU" sz="2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b>
                          <m:f>
                            <m:fPr>
                              <m:type m:val="skw"/>
                              <m:ctrlPr>
                                <a:rPr kumimoji="0" lang="ru-RU"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𝐴𝑔𝑋</m:t>
                              </m:r>
                            </m:num>
                            <m:den>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den>
                          </m:f>
                        </m:sub>
                        <m:sup>
                          <m:r>
                            <a:rPr kumimoji="0" lang="kk-KZ" sz="2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bSup>
                      <m:r>
                        <a:rPr kumimoji="0" lang="ru-RU" sz="2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=0,244В </m:t>
                      </m:r>
                    </m:oMath>
                  </m:oMathPara>
                </a14:m>
                <a:endParaRPr lang="ru-RU" sz="2200" dirty="0">
                  <a:latin typeface="Times New Roman" panose="02020603050405020304" pitchFamily="18"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59A3796B-4F3E-4406-9426-BDA65EB1AE5D}"/>
                  </a:ext>
                </a:extLst>
              </p:cNvPr>
              <p:cNvSpPr>
                <a:spLocks noGrp="1" noRot="1" noChangeAspect="1" noMove="1" noResize="1" noEditPoints="1" noAdjustHandles="1" noChangeArrowheads="1" noChangeShapeType="1" noTextEdit="1"/>
              </p:cNvSpPr>
              <p:nvPr>
                <p:ph sz="quarter" idx="1"/>
              </p:nvPr>
            </p:nvSpPr>
            <p:spPr>
              <a:xfrm>
                <a:off x="457200" y="332656"/>
                <a:ext cx="7931224" cy="6141296"/>
              </a:xfrm>
              <a:blipFill>
                <a:blip r:embed="rId3"/>
                <a:stretch>
                  <a:fillRect l="-999" t="-397" r="-999"/>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6C01F7FD-9C4E-45BA-B82D-20BD9C4EDD1B}"/>
              </a:ext>
            </a:extLst>
          </p:cNvPr>
          <p:cNvSpPr>
            <a:spLocks noGrp="1"/>
          </p:cNvSpPr>
          <p:nvPr>
            <p:ph type="sldNum" sz="quarter" idx="15"/>
          </p:nvPr>
        </p:nvSpPr>
        <p:spPr/>
        <p:txBody>
          <a:bodyPr/>
          <a:lstStyle/>
          <a:p>
            <a:fld id="{D6F87789-79C0-4369-89FF-5E19A7612EE5}" type="slidenum">
              <a:rPr lang="ru-RU" smtClean="0"/>
              <a:pPr/>
              <a:t>10</a:t>
            </a:fld>
            <a:endParaRPr lang="ru-RU"/>
          </a:p>
        </p:txBody>
      </p:sp>
    </p:spTree>
    <p:extLst>
      <p:ext uri="{BB962C8B-B14F-4D97-AF65-F5344CB8AC3E}">
        <p14:creationId xmlns:p14="http://schemas.microsoft.com/office/powerpoint/2010/main" val="364129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44FAEDE2-DD9A-4C19-8148-1C2EDA318579}"/>
                  </a:ext>
                </a:extLst>
              </p:cNvPr>
              <p:cNvSpPr>
                <a:spLocks noGrp="1"/>
              </p:cNvSpPr>
              <p:nvPr>
                <p:ph sz="quarter" idx="1"/>
              </p:nvPr>
            </p:nvSpPr>
            <p:spPr>
              <a:xfrm>
                <a:off x="457200" y="188640"/>
                <a:ext cx="8281416" cy="6408712"/>
              </a:xfrm>
            </p:spPr>
            <p:txBody>
              <a:bodyPr>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kk-KZ"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Э</a:t>
                </a:r>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квивалент нүктеден кейін   Ag</a:t>
                </a:r>
                <a:r>
                  <a:rPr kumimoji="0" lang="kk-KZ"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иондарының артық мөлшерінде жартылай реакциясы:</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𝑒</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oMath>
                  </m:oMathPara>
                </a14:m>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b>
                        <m:f>
                          <m:fPr>
                            <m:type m:val="skw"/>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num>
                          <m:den>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den>
                        </m:f>
                      </m:sub>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b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+0,059</m:t>
                    </m:r>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𝑙𝑔</m:t>
                    </m:r>
                    <m:sSub>
                      <m:sSub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b="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14:m>
                  <m:oMath xmlns:m="http://schemas.openxmlformats.org/officeDocument/2006/math">
                    <m:sSubSup>
                      <m:sSubSupPr>
                        <m:ctrlPr>
                          <a:rPr kumimoji="0" lang="ru-RU"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b>
                        <m:f>
                          <m:fPr>
                            <m:type m:val="skw"/>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num>
                          <m:den>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𝐴𝑔</m:t>
                            </m:r>
                          </m:den>
                        </m:f>
                      </m:sub>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bSup>
                  </m:oMath>
                </a14:m>
                <a:r>
                  <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0,799В</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Мұнда күміс электроды біріншілік электрод ретінде қарастырылады. </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Титрлеу процесіндегі электродтың секірісі түзілген тұнбаның еруіне тәуелді. Сондай-ақ </a:t>
                </a:r>
                <a14:m>
                  <m:oMath xmlns:m="http://schemas.openxmlformats.org/officeDocument/2006/math">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𝐶𝑙</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𝐵𝑟</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kumimoji="0" lang="ru-RU"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𝐼</m:t>
                        </m:r>
                      </m:e>
                      <m:sup>
                        <m:r>
                          <a:rPr kumimoji="0" lang="kk-KZ"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oMath>
                </a14:m>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иондарының қосылыстарынан дифференциалды титрлеу жүргізуге болады.  Потенциалды өлшеу дұрыстығы диффузионды потенциалға тәуелді емес, сондай-ақ анықтайтын ионның активтілік коэффициентін білу маңызды емес. </a:t>
                </a:r>
                <a:endParaRPr lang="ru-RU" dirty="0"/>
              </a:p>
            </p:txBody>
          </p:sp>
        </mc:Choice>
        <mc:Fallback xmlns="">
          <p:sp>
            <p:nvSpPr>
              <p:cNvPr id="3" name="Объект 2">
                <a:extLst>
                  <a:ext uri="{FF2B5EF4-FFF2-40B4-BE49-F238E27FC236}">
                    <a16:creationId xmlns:a16="http://schemas.microsoft.com/office/drawing/2014/main" id="{44FAEDE2-DD9A-4C19-8148-1C2EDA318579}"/>
                  </a:ext>
                </a:extLst>
              </p:cNvPr>
              <p:cNvSpPr>
                <a:spLocks noGrp="1" noRot="1" noChangeAspect="1" noMove="1" noResize="1" noEditPoints="1" noAdjustHandles="1" noChangeArrowheads="1" noChangeShapeType="1" noTextEdit="1"/>
              </p:cNvSpPr>
              <p:nvPr>
                <p:ph sz="quarter" idx="1"/>
              </p:nvPr>
            </p:nvSpPr>
            <p:spPr>
              <a:xfrm>
                <a:off x="457200" y="188640"/>
                <a:ext cx="8281416" cy="6408712"/>
              </a:xfrm>
              <a:blipFill>
                <a:blip r:embed="rId3"/>
                <a:stretch>
                  <a:fillRect l="-1104" t="-381" r="-1030"/>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C3D4290D-29F7-4CB2-B2BA-BBF486A00AC4}"/>
              </a:ext>
            </a:extLst>
          </p:cNvPr>
          <p:cNvSpPr>
            <a:spLocks noGrp="1"/>
          </p:cNvSpPr>
          <p:nvPr>
            <p:ph type="sldNum" sz="quarter" idx="15"/>
          </p:nvPr>
        </p:nvSpPr>
        <p:spPr/>
        <p:txBody>
          <a:bodyPr/>
          <a:lstStyle/>
          <a:p>
            <a:fld id="{D6F87789-79C0-4369-89FF-5E19A7612EE5}" type="slidenum">
              <a:rPr lang="ru-RU" smtClean="0"/>
              <a:pPr/>
              <a:t>11</a:t>
            </a:fld>
            <a:endParaRPr lang="ru-RU"/>
          </a:p>
        </p:txBody>
      </p:sp>
    </p:spTree>
    <p:extLst>
      <p:ext uri="{BB962C8B-B14F-4D97-AF65-F5344CB8AC3E}">
        <p14:creationId xmlns:p14="http://schemas.microsoft.com/office/powerpoint/2010/main" val="156128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BC34AD-B4A9-4BF6-BB49-DBE73C7E982F}"/>
              </a:ext>
            </a:extLst>
          </p:cNvPr>
          <p:cNvSpPr>
            <a:spLocks noGrp="1"/>
          </p:cNvSpPr>
          <p:nvPr>
            <p:ph sz="quarter" idx="1"/>
          </p:nvPr>
        </p:nvSpPr>
        <p:spPr>
          <a:xfrm>
            <a:off x="457200" y="188640"/>
            <a:ext cx="8147248" cy="6285312"/>
          </a:xfrm>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Потенциометрлік титрлеудің визуалды индикатормен титрлеуден бірнеше артықшылықтары бар: 1) субъективті қателіктің болмауы; 2) боялмаған ерітінділердің талдау мүмкіндігі; 3) автоматтандыру процесін оңай жүргізу.</a:t>
            </a:r>
          </a:p>
          <a:p>
            <a:pPr marL="0" marR="0" lvl="0" indent="0" algn="just" defTabSz="914400" rtl="0" eaLnBrk="1" fontAlgn="auto" latinLnBrk="0" hangingPunct="1">
              <a:lnSpc>
                <a:spcPct val="115000"/>
              </a:lnSpc>
              <a:spcBef>
                <a:spcPts val="0"/>
              </a:spcBef>
              <a:spcAft>
                <a:spcPts val="0"/>
              </a:spcAft>
              <a:buClrTx/>
              <a:buSzTx/>
              <a:buFontTx/>
              <a:buNone/>
              <a:tabLst/>
              <a:defRPr/>
            </a:pP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Потенциометрлік титрлеу арқылы лайлы, боялған, түссіз ерітінділерді анықтауға болады. </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Ең басты артықшылықтардың бірі – компоненттердің қосылыстарының дифференциалды титрлеу мүмкіндігі. Титрлеудің соңғы нүктесінде органикалық еріткіштерді қосу кезінде әртүрлі қосылыстардың титрлеу секірісін тіркеп отырады. Потенциомет рлік титрлеу барысында титранттың белгілі көлемін порциялап бере аламыз. Бір зерттеу арқылы қоспа құрамынан бірнеше заттарды анықтауға болады.</a:t>
            </a:r>
            <a:endParaRPr kumimoji="0" lang="ru-RU"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D876E586-B5DB-4090-B591-C11CAF183767}"/>
              </a:ext>
            </a:extLst>
          </p:cNvPr>
          <p:cNvSpPr>
            <a:spLocks noGrp="1"/>
          </p:cNvSpPr>
          <p:nvPr>
            <p:ph type="sldNum" sz="quarter" idx="15"/>
          </p:nvPr>
        </p:nvSpPr>
        <p:spPr/>
        <p:txBody>
          <a:bodyPr/>
          <a:lstStyle/>
          <a:p>
            <a:fld id="{D6F87789-79C0-4369-89FF-5E19A7612EE5}" type="slidenum">
              <a:rPr lang="ru-RU" smtClean="0"/>
              <a:pPr/>
              <a:t>12</a:t>
            </a:fld>
            <a:endParaRPr lang="ru-RU"/>
          </a:p>
        </p:txBody>
      </p:sp>
    </p:spTree>
    <p:extLst>
      <p:ext uri="{BB962C8B-B14F-4D97-AF65-F5344CB8AC3E}">
        <p14:creationId xmlns:p14="http://schemas.microsoft.com/office/powerpoint/2010/main" val="75856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3376F6C-2187-430A-ACE4-C12359BC14C6}"/>
              </a:ext>
            </a:extLst>
          </p:cNvPr>
          <p:cNvPicPr>
            <a:picLocks noGrp="1" noChangeAspect="1"/>
          </p:cNvPicPr>
          <p:nvPr>
            <p:ph sz="quarter" idx="1"/>
          </p:nvPr>
        </p:nvPicPr>
        <p:blipFill>
          <a:blip r:embed="rId2"/>
          <a:stretch>
            <a:fillRect/>
          </a:stretch>
        </p:blipFill>
        <p:spPr>
          <a:xfrm>
            <a:off x="683568" y="404664"/>
            <a:ext cx="7848872" cy="6048671"/>
          </a:xfrm>
          <a:prstGeom prst="rect">
            <a:avLst/>
          </a:prstGeom>
        </p:spPr>
      </p:pic>
      <p:sp>
        <p:nvSpPr>
          <p:cNvPr id="4" name="Номер слайда 3">
            <a:extLst>
              <a:ext uri="{FF2B5EF4-FFF2-40B4-BE49-F238E27FC236}">
                <a16:creationId xmlns:a16="http://schemas.microsoft.com/office/drawing/2014/main" id="{2C80AB75-9BB9-4B62-8FA3-EB9127E936FC}"/>
              </a:ext>
            </a:extLst>
          </p:cNvPr>
          <p:cNvSpPr>
            <a:spLocks noGrp="1"/>
          </p:cNvSpPr>
          <p:nvPr>
            <p:ph type="sldNum" sz="quarter" idx="15"/>
          </p:nvPr>
        </p:nvSpPr>
        <p:spPr/>
        <p:txBody>
          <a:bodyPr/>
          <a:lstStyle/>
          <a:p>
            <a:fld id="{D6F87789-79C0-4369-89FF-5E19A7612EE5}" type="slidenum">
              <a:rPr lang="ru-RU" smtClean="0"/>
              <a:pPr/>
              <a:t>13</a:t>
            </a:fld>
            <a:endParaRPr lang="ru-RU"/>
          </a:p>
        </p:txBody>
      </p:sp>
    </p:spTree>
    <p:extLst>
      <p:ext uri="{BB962C8B-B14F-4D97-AF65-F5344CB8AC3E}">
        <p14:creationId xmlns:p14="http://schemas.microsoft.com/office/powerpoint/2010/main" val="346505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731796D-C85E-4710-99FA-35DC11BC751F}"/>
              </a:ext>
            </a:extLst>
          </p:cNvPr>
          <p:cNvPicPr>
            <a:picLocks noGrp="1" noChangeAspect="1"/>
          </p:cNvPicPr>
          <p:nvPr>
            <p:ph sz="quarter" idx="1"/>
          </p:nvPr>
        </p:nvPicPr>
        <p:blipFill>
          <a:blip r:embed="rId2"/>
          <a:stretch>
            <a:fillRect/>
          </a:stretch>
        </p:blipFill>
        <p:spPr>
          <a:xfrm>
            <a:off x="827584" y="476672"/>
            <a:ext cx="7632848" cy="5997153"/>
          </a:xfrm>
          <a:prstGeom prst="rect">
            <a:avLst/>
          </a:prstGeom>
        </p:spPr>
      </p:pic>
      <p:sp>
        <p:nvSpPr>
          <p:cNvPr id="4" name="Номер слайда 3">
            <a:extLst>
              <a:ext uri="{FF2B5EF4-FFF2-40B4-BE49-F238E27FC236}">
                <a16:creationId xmlns:a16="http://schemas.microsoft.com/office/drawing/2014/main" id="{F0502BA8-712D-4536-B735-E5F47CBB80CE}"/>
              </a:ext>
            </a:extLst>
          </p:cNvPr>
          <p:cNvSpPr>
            <a:spLocks noGrp="1"/>
          </p:cNvSpPr>
          <p:nvPr>
            <p:ph type="sldNum" sz="quarter" idx="15"/>
          </p:nvPr>
        </p:nvSpPr>
        <p:spPr/>
        <p:txBody>
          <a:bodyPr/>
          <a:lstStyle/>
          <a:p>
            <a:fld id="{D6F87789-79C0-4369-89FF-5E19A7612EE5}" type="slidenum">
              <a:rPr lang="ru-RU" smtClean="0"/>
              <a:pPr/>
              <a:t>14</a:t>
            </a:fld>
            <a:endParaRPr lang="ru-RU"/>
          </a:p>
        </p:txBody>
      </p:sp>
    </p:spTree>
    <p:extLst>
      <p:ext uri="{BB962C8B-B14F-4D97-AF65-F5344CB8AC3E}">
        <p14:creationId xmlns:p14="http://schemas.microsoft.com/office/powerpoint/2010/main" val="117570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589D88B-DECD-4A52-B786-91E1A56CF945}"/>
              </a:ext>
            </a:extLst>
          </p:cNvPr>
          <p:cNvPicPr>
            <a:picLocks noGrp="1" noChangeAspect="1"/>
          </p:cNvPicPr>
          <p:nvPr>
            <p:ph sz="quarter" idx="1"/>
          </p:nvPr>
        </p:nvPicPr>
        <p:blipFill>
          <a:blip r:embed="rId2"/>
          <a:stretch>
            <a:fillRect/>
          </a:stretch>
        </p:blipFill>
        <p:spPr>
          <a:xfrm>
            <a:off x="755576" y="332656"/>
            <a:ext cx="7776864" cy="6264696"/>
          </a:xfrm>
          <a:prstGeom prst="rect">
            <a:avLst/>
          </a:prstGeom>
        </p:spPr>
      </p:pic>
      <p:sp>
        <p:nvSpPr>
          <p:cNvPr id="4" name="Номер слайда 3">
            <a:extLst>
              <a:ext uri="{FF2B5EF4-FFF2-40B4-BE49-F238E27FC236}">
                <a16:creationId xmlns:a16="http://schemas.microsoft.com/office/drawing/2014/main" id="{3E3A4E6D-8FCC-4C43-B200-187BA73C4C69}"/>
              </a:ext>
            </a:extLst>
          </p:cNvPr>
          <p:cNvSpPr>
            <a:spLocks noGrp="1"/>
          </p:cNvSpPr>
          <p:nvPr>
            <p:ph type="sldNum" sz="quarter" idx="15"/>
          </p:nvPr>
        </p:nvSpPr>
        <p:spPr/>
        <p:txBody>
          <a:bodyPr/>
          <a:lstStyle/>
          <a:p>
            <a:fld id="{D6F87789-79C0-4369-89FF-5E19A7612EE5}" type="slidenum">
              <a:rPr lang="ru-RU" smtClean="0"/>
              <a:pPr/>
              <a:t>15</a:t>
            </a:fld>
            <a:endParaRPr lang="ru-RU"/>
          </a:p>
        </p:txBody>
      </p:sp>
    </p:spTree>
    <p:extLst>
      <p:ext uri="{BB962C8B-B14F-4D97-AF65-F5344CB8AC3E}">
        <p14:creationId xmlns:p14="http://schemas.microsoft.com/office/powerpoint/2010/main" val="303084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456A069-2A5B-4B03-92C1-A2FC38743031}"/>
              </a:ext>
            </a:extLst>
          </p:cNvPr>
          <p:cNvPicPr>
            <a:picLocks noGrp="1" noChangeAspect="1"/>
          </p:cNvPicPr>
          <p:nvPr>
            <p:ph sz="quarter" idx="1"/>
          </p:nvPr>
        </p:nvPicPr>
        <p:blipFill>
          <a:blip r:embed="rId2"/>
          <a:stretch>
            <a:fillRect/>
          </a:stretch>
        </p:blipFill>
        <p:spPr>
          <a:xfrm>
            <a:off x="827584" y="404664"/>
            <a:ext cx="7632848" cy="6069161"/>
          </a:xfrm>
          <a:prstGeom prst="rect">
            <a:avLst/>
          </a:prstGeom>
        </p:spPr>
      </p:pic>
      <p:sp>
        <p:nvSpPr>
          <p:cNvPr id="4" name="Номер слайда 3">
            <a:extLst>
              <a:ext uri="{FF2B5EF4-FFF2-40B4-BE49-F238E27FC236}">
                <a16:creationId xmlns:a16="http://schemas.microsoft.com/office/drawing/2014/main" id="{EF1C711A-5EE0-497D-BE01-7A2BE7CDE088}"/>
              </a:ext>
            </a:extLst>
          </p:cNvPr>
          <p:cNvSpPr>
            <a:spLocks noGrp="1"/>
          </p:cNvSpPr>
          <p:nvPr>
            <p:ph type="sldNum" sz="quarter" idx="15"/>
          </p:nvPr>
        </p:nvSpPr>
        <p:spPr/>
        <p:txBody>
          <a:bodyPr/>
          <a:lstStyle/>
          <a:p>
            <a:fld id="{D6F87789-79C0-4369-89FF-5E19A7612EE5}" type="slidenum">
              <a:rPr lang="ru-RU" smtClean="0"/>
              <a:pPr/>
              <a:t>16</a:t>
            </a:fld>
            <a:endParaRPr lang="ru-RU"/>
          </a:p>
        </p:txBody>
      </p:sp>
    </p:spTree>
    <p:extLst>
      <p:ext uri="{BB962C8B-B14F-4D97-AF65-F5344CB8AC3E}">
        <p14:creationId xmlns:p14="http://schemas.microsoft.com/office/powerpoint/2010/main" val="131089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A3A6BD-C3E5-47F9-B3F1-D02D0BA1C7DE}"/>
              </a:ext>
            </a:extLst>
          </p:cNvPr>
          <p:cNvSpPr>
            <a:spLocks noGrp="1"/>
          </p:cNvSpPr>
          <p:nvPr>
            <p:ph sz="quarter" idx="1"/>
          </p:nvPr>
        </p:nvSpPr>
        <p:spPr>
          <a:xfrm>
            <a:off x="457200" y="116632"/>
            <a:ext cx="8075240" cy="6357320"/>
          </a:xfrm>
        </p:spPr>
        <p:txBody>
          <a:bodyPr>
            <a:normAutofit/>
          </a:bodyPr>
          <a:lstStyle/>
          <a:p>
            <a:pPr marL="0" marR="0" lvl="0" indent="450215" algn="just"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CFD7A80F-C6FB-4CD5-B257-477F0AD360D0}"/>
              </a:ext>
            </a:extLst>
          </p:cNvPr>
          <p:cNvSpPr>
            <a:spLocks noGrp="1"/>
          </p:cNvSpPr>
          <p:nvPr>
            <p:ph type="sldNum" sz="quarter" idx="15"/>
          </p:nvPr>
        </p:nvSpPr>
        <p:spPr/>
        <p:txBody>
          <a:bodyPr/>
          <a:lstStyle/>
          <a:p>
            <a:fld id="{D6F87789-79C0-4369-89FF-5E19A7612EE5}" type="slidenum">
              <a:rPr lang="ru-RU" smtClean="0"/>
              <a:pPr/>
              <a:t>2</a:t>
            </a:fld>
            <a:endParaRPr lang="ru-RU"/>
          </a:p>
        </p:txBody>
      </p:sp>
      <p:sp>
        <p:nvSpPr>
          <p:cNvPr id="5" name="TextBox 4">
            <a:extLst>
              <a:ext uri="{FF2B5EF4-FFF2-40B4-BE49-F238E27FC236}">
                <a16:creationId xmlns:a16="http://schemas.microsoft.com/office/drawing/2014/main" id="{9027B182-224E-486B-ADC9-518FD4097FBD}"/>
              </a:ext>
            </a:extLst>
          </p:cNvPr>
          <p:cNvSpPr txBox="1"/>
          <p:nvPr/>
        </p:nvSpPr>
        <p:spPr>
          <a:xfrm>
            <a:off x="575713" y="260648"/>
            <a:ext cx="7920880" cy="6818213"/>
          </a:xfrm>
          <a:prstGeom prst="rect">
            <a:avLst/>
          </a:prstGeom>
          <a:noFill/>
        </p:spPr>
        <p:txBody>
          <a:bodyPr wrap="square">
            <a:spAutoFit/>
          </a:bodyPr>
          <a:lstStyle/>
          <a:p>
            <a:pPr indent="450215" algn="just"/>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Потенциометриялық титрлеуде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анықталатын қосылыс</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стандартты титрант ерітіндісімен эквивалентті әрекеттесу нәтижесінде алынған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титрант көлемі</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арқылы зерттелетін компоненттің концентрациясы есеп­те­леді.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Бұл әдіс потенциометрияның жанама тәсіліне жатады. Потенциометрия әдісінің негізін қалаушы Вальтер Нернст және е</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рітіндінің құрамы Нернст теңдеуімен анықталады. Потенциометрлік титрлеуде қышқылды-негізді, тотығу-тотықсыздану, комплекстүзуші және тұнба түзетін (тұндыру) реакциялары орындалады. Әр реакцияның табиғатына қарай түрлі индикаторлы электродтар қолданылады. </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Әдістің дәлдігі 0,1-0,5 % құрайды, потенциометрлік титрлеудің артықшылығы түсті, сұйытылған ерітінділерді және қоспалардың құрамын анықтауда қолайлы. Алғашқы потенциометрлік тирлеуді неміс химигі Роберт Беренд 1893 жылы қолданған.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kk-KZ" sz="1400" b="1" kern="1200" dirty="0">
                <a:solidFill>
                  <a:srgbClr val="000000"/>
                </a:solidFill>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855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24F6B73-8567-4246-B50D-25FA762B705A}"/>
              </a:ext>
            </a:extLst>
          </p:cNvPr>
          <p:cNvSpPr>
            <a:spLocks noGrp="1"/>
          </p:cNvSpPr>
          <p:nvPr>
            <p:ph sz="quarter" idx="1"/>
          </p:nvPr>
        </p:nvSpPr>
        <p:spPr>
          <a:xfrm>
            <a:off x="457200" y="404664"/>
            <a:ext cx="8281416" cy="6069288"/>
          </a:xfrm>
        </p:spPr>
        <p:txBody>
          <a:bodyPr>
            <a:normAutofit lnSpcReduction="10000"/>
          </a:bodyPr>
          <a:lstStyle/>
          <a:p>
            <a:pPr indent="0" algn="just">
              <a:buNone/>
            </a:pPr>
            <a:r>
              <a:rPr lang="kk-KZ" sz="2400" b="1" kern="1200" dirty="0">
                <a:solidFill>
                  <a:srgbClr val="000000"/>
                </a:solidFill>
                <a:effectLst/>
                <a:latin typeface="Times New Roman" panose="02020603050405020304" pitchFamily="18" charset="0"/>
                <a:ea typeface="Times New Roman" panose="02020603050405020304" pitchFamily="18" charset="0"/>
              </a:rPr>
              <a:t>	Потенциометрлік титрлеудің орындалуы</a:t>
            </a:r>
            <a:endParaRPr lang="ru-RU" sz="2000" dirty="0">
              <a:effectLst/>
              <a:latin typeface="Times New Roman" panose="02020603050405020304" pitchFamily="18" charset="0"/>
              <a:ea typeface="Times New Roman" panose="02020603050405020304" pitchFamily="18" charset="0"/>
            </a:endParaRPr>
          </a:p>
          <a:p>
            <a:pPr indent="0" algn="just">
              <a:buNone/>
            </a:pPr>
            <a:r>
              <a:rPr lang="kk-KZ" sz="2400" kern="1200" dirty="0">
                <a:solidFill>
                  <a:srgbClr val="000000"/>
                </a:solidFill>
                <a:effectLst/>
                <a:latin typeface="Times New Roman" panose="02020603050405020304" pitchFamily="18" charset="0"/>
                <a:ea typeface="Times New Roman" panose="02020603050405020304" pitchFamily="18" charset="0"/>
              </a:rPr>
              <a:t>	Индикаторлы электродтың тепе-теңдік потенциалының ерітінді құрамына тәуелділігін титрлеудің соңғы нүктесін анықтау арқылы қолдануға болады. Потенциал немесе ортаның рН-ы бюреткадағы титранттың әр тамшысы қосылған сайын өлшеніп отырады.  Титрлеу басында зерттелетін ерітіндіге титранттың 0,5 немесе 1 мл көлемін қосып, потенциалдың өзгерісі анықталады. Эквиваленттік нүктеге жақындаған сайын қосылатын титрант көлемі 0,1 немесе 0,2 мл дәлдікпен қосылған жөн, сонда титрлеудің секіріуін нақты көруге болады. Тәжірибеден алынған мәліметтерді қолдана отырып, әртүрлі есептеу арқылы  эквивалентті нүктені анықтаудың төрт тәсілін (интегралды, дифференциальды, екінші туынды, Гран әдісі) ұсынамыз. Тәуелділіктердің сызбасын қышқылды (күшті немесе әлсіз) күшті негізбен (NaOH) титрлеу мысалы арқылы көрсетуге болады.</a:t>
            </a:r>
            <a:endParaRPr lang="ru-RU" sz="2000" dirty="0">
              <a:effectLst/>
              <a:latin typeface="Times New Roman" panose="02020603050405020304" pitchFamily="18" charset="0"/>
              <a:ea typeface="Times New Roman" panose="02020603050405020304" pitchFamily="18" charset="0"/>
            </a:endParaRPr>
          </a:p>
          <a:p>
            <a:pPr indent="0" algn="just">
              <a:buNone/>
            </a:pPr>
            <a:endParaRPr lang="ru-RU" sz="20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2AA4FFB7-573E-48EC-954B-2A52B1E15537}"/>
              </a:ext>
            </a:extLst>
          </p:cNvPr>
          <p:cNvSpPr>
            <a:spLocks noGrp="1"/>
          </p:cNvSpPr>
          <p:nvPr>
            <p:ph type="sldNum" sz="quarter" idx="15"/>
          </p:nvPr>
        </p:nvSpPr>
        <p:spPr/>
        <p:txBody>
          <a:bodyPr/>
          <a:lstStyle/>
          <a:p>
            <a:fld id="{D6F87789-79C0-4369-89FF-5E19A7612EE5}" type="slidenum">
              <a:rPr lang="ru-RU" smtClean="0"/>
              <a:pPr/>
              <a:t>3</a:t>
            </a:fld>
            <a:endParaRPr lang="ru-RU"/>
          </a:p>
        </p:txBody>
      </p:sp>
    </p:spTree>
    <p:extLst>
      <p:ext uri="{BB962C8B-B14F-4D97-AF65-F5344CB8AC3E}">
        <p14:creationId xmlns:p14="http://schemas.microsoft.com/office/powerpoint/2010/main" val="391198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AB862585-5545-441F-9399-D226CB925858}"/>
              </a:ext>
            </a:extLst>
          </p:cNvPr>
          <p:cNvPicPr>
            <a:picLocks noGrp="1" noChangeAspect="1"/>
          </p:cNvPicPr>
          <p:nvPr>
            <p:ph sz="quarter" idx="1"/>
          </p:nvPr>
        </p:nvPicPr>
        <p:blipFill>
          <a:blip r:embed="rId2"/>
          <a:stretch>
            <a:fillRect/>
          </a:stretch>
        </p:blipFill>
        <p:spPr>
          <a:xfrm>
            <a:off x="683569" y="476672"/>
            <a:ext cx="7776864" cy="6192688"/>
          </a:xfrm>
          <a:prstGeom prst="rect">
            <a:avLst/>
          </a:prstGeom>
        </p:spPr>
      </p:pic>
      <p:sp>
        <p:nvSpPr>
          <p:cNvPr id="4" name="Номер слайда 3">
            <a:extLst>
              <a:ext uri="{FF2B5EF4-FFF2-40B4-BE49-F238E27FC236}">
                <a16:creationId xmlns:a16="http://schemas.microsoft.com/office/drawing/2014/main" id="{D6DF1890-9D82-4BF8-B163-55BC420A9316}"/>
              </a:ext>
            </a:extLst>
          </p:cNvPr>
          <p:cNvSpPr>
            <a:spLocks noGrp="1"/>
          </p:cNvSpPr>
          <p:nvPr>
            <p:ph type="sldNum" sz="quarter" idx="15"/>
          </p:nvPr>
        </p:nvSpPr>
        <p:spPr/>
        <p:txBody>
          <a:bodyPr/>
          <a:lstStyle/>
          <a:p>
            <a:fld id="{D6F87789-79C0-4369-89FF-5E19A7612EE5}" type="slidenum">
              <a:rPr lang="ru-RU" smtClean="0"/>
              <a:pPr/>
              <a:t>4</a:t>
            </a:fld>
            <a:endParaRPr lang="ru-RU"/>
          </a:p>
        </p:txBody>
      </p:sp>
    </p:spTree>
    <p:extLst>
      <p:ext uri="{BB962C8B-B14F-4D97-AF65-F5344CB8AC3E}">
        <p14:creationId xmlns:p14="http://schemas.microsoft.com/office/powerpoint/2010/main" val="404413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F55F292-078B-4847-BF16-9B9CB43A2DD1}"/>
                  </a:ext>
                </a:extLst>
              </p:cNvPr>
              <p:cNvSpPr>
                <a:spLocks noGrp="1"/>
              </p:cNvSpPr>
              <p:nvPr>
                <p:ph sz="quarter" idx="1"/>
              </p:nvPr>
            </p:nvSpPr>
            <p:spPr>
              <a:xfrm>
                <a:off x="457200" y="404664"/>
                <a:ext cx="8075240" cy="6069288"/>
              </a:xfrm>
            </p:spPr>
            <p:txBody>
              <a:bodyPr>
                <a:normAutofit fontScale="92500" lnSpcReduction="10000"/>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Қышқылды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негіздік титрлеуде бірнеше электродтар қолданылады. Олардың сипаттамалары төмендегідей:</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Сутегі электроды</a:t>
                </a:r>
                <a:r>
                  <a:rPr kumimoji="0" lang="kk-KZ"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платина қағымен қапталған платина пластинкасының сутек газымен қаныққан қышқылға батырылған электрод.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Сутек электродының потенциалы рН 0-14 интервал аралығында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20 -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25</a:t>
                </a:r>
                <a14:m>
                  <m:oMath xmlns:m="http://schemas.openxmlformats.org/officeDocument/2006/math">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температурада)  келесі теңдеумен өрнектеледі:</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2H</a:t>
                </a:r>
                <a:r>
                  <a:rPr kumimoji="0" lang="en-US" sz="24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+ 2e</a:t>
                </a:r>
                <a:r>
                  <a:rPr kumimoji="0" lang="en-US" sz="24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H</a:t>
                </a:r>
                <a:r>
                  <a:rPr kumimoji="0" lang="en-US" sz="2400" b="0" i="0" u="none" strike="noStrike" kern="1200" cap="none" spc="0" normalizeH="0" baseline="-25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lnSpc>
                    <a:spcPct val="115000"/>
                  </a:lnSpc>
                  <a:spcBef>
                    <a:spcPts val="0"/>
                  </a:spcBef>
                  <a:buClrTx/>
                  <a:buSzTx/>
                  <a:buNone/>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t>
                </a:r>
                <a14:m>
                  <m:oMath xmlns:m="http://schemas.openxmlformats.org/officeDocument/2006/math">
                    <m:sSubSup>
                      <m:sSub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b>
                        </m:sSub>
                      </m:sub>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bSup>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0,059</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kk-KZ"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den>
                    </m:f>
                    <m:r>
                      <a:rPr kumimoji="0" lang="kk-KZ"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𝑙𝑔</m:t>
                    </m:r>
                    <m:sSubSup>
                      <m:sSub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sub>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bSup>
                    <m:r>
                      <a:rPr kumimoji="0" lang="ru-RU" sz="24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егер</a:t>
                </a:r>
                <a:r>
                  <a:rPr kumimoji="0" lang="ru-RU" sz="24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ru-RU"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𝐸</m:t>
                        </m:r>
                      </m:e>
                      <m:sub>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ru-RU"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𝐻</m:t>
                            </m:r>
                          </m:e>
                          <m:sup>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𝐻</m:t>
                            </m:r>
                          </m:e>
                          <m:sub>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b>
                        </m:sSub>
                      </m:sub>
                      <m:sup>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sup>
                    </m:sSubSup>
                    <m:r>
                      <a:rPr lang="ru-RU" b="0" i="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kk-KZ"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kk-KZ"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E</m:t>
                      </m:r>
                      <m:r>
                        <a:rPr kumimoji="0" lang="kk-KZ"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=−0,059</m:t>
                      </m:r>
                      <m:r>
                        <a:rPr kumimoji="0" lang="kk-KZ"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kk-KZ"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pH</m:t>
                      </m:r>
                    </m:oMath>
                  </m:oMathPara>
                </a14:m>
                <a:endParaRPr kumimoji="0" lang="ru-RU"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1" fontAlgn="auto" latinLnBrk="0" hangingPunct="1">
                  <a:spcBef>
                    <a:spcPts val="0"/>
                  </a:spcBef>
                  <a:spcAft>
                    <a:spcPts val="0"/>
                  </a:spcAft>
                  <a:buClrTx/>
                  <a:buSzTx/>
                  <a:buFontTx/>
                  <a:buNone/>
                  <a:tabLst/>
                  <a:defRPr/>
                </a:pP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Сутегі электроды практикада көп қолданыла бермейді, себебі құрылысы күрделі, таза сутек газын алу қымбат және пластинадан улану қаупі бар. Дегенмен жүйелердің стандартты потенциалы осы электрод қатысында алынады.</a:t>
                </a:r>
                <a:endParaRPr kumimoji="0" lang="ru-RU"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BF55F292-078B-4847-BF16-9B9CB43A2DD1}"/>
                  </a:ext>
                </a:extLst>
              </p:cNvPr>
              <p:cNvSpPr>
                <a:spLocks noGrp="1" noRot="1" noChangeAspect="1" noMove="1" noResize="1" noEditPoints="1" noAdjustHandles="1" noChangeArrowheads="1" noChangeShapeType="1" noTextEdit="1"/>
              </p:cNvSpPr>
              <p:nvPr>
                <p:ph sz="quarter" idx="1"/>
              </p:nvPr>
            </p:nvSpPr>
            <p:spPr>
              <a:xfrm>
                <a:off x="457200" y="404664"/>
                <a:ext cx="8075240" cy="6069288"/>
              </a:xfrm>
              <a:blipFill>
                <a:blip r:embed="rId2"/>
                <a:stretch>
                  <a:fillRect l="-981" t="-703" r="-981"/>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857F72A0-44E0-481A-B68D-9D0EDEBAED7A}"/>
              </a:ext>
            </a:extLst>
          </p:cNvPr>
          <p:cNvSpPr>
            <a:spLocks noGrp="1"/>
          </p:cNvSpPr>
          <p:nvPr>
            <p:ph type="sldNum" sz="quarter" idx="15"/>
          </p:nvPr>
        </p:nvSpPr>
        <p:spPr/>
        <p:txBody>
          <a:bodyPr/>
          <a:lstStyle/>
          <a:p>
            <a:fld id="{D6F87789-79C0-4369-89FF-5E19A7612EE5}" type="slidenum">
              <a:rPr lang="ru-RU" smtClean="0"/>
              <a:pPr/>
              <a:t>5</a:t>
            </a:fld>
            <a:endParaRPr lang="ru-RU"/>
          </a:p>
        </p:txBody>
      </p:sp>
    </p:spTree>
    <p:extLst>
      <p:ext uri="{BB962C8B-B14F-4D97-AF65-F5344CB8AC3E}">
        <p14:creationId xmlns:p14="http://schemas.microsoft.com/office/powerpoint/2010/main" val="72132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E222126E-F40B-4189-B33E-E724ED8A43B6}"/>
                  </a:ext>
                </a:extLst>
              </p:cNvPr>
              <p:cNvSpPr>
                <a:spLocks noGrp="1"/>
              </p:cNvSpPr>
              <p:nvPr>
                <p:ph sz="quarter" idx="1"/>
              </p:nvPr>
            </p:nvSpPr>
            <p:spPr>
              <a:xfrm>
                <a:off x="457200" y="404664"/>
                <a:ext cx="8075240" cy="6069288"/>
              </a:xfrm>
            </p:spPr>
            <p:txBody>
              <a:bodyPr>
                <a:normAutofit lnSpcReduction="10000"/>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Сурьма электроды</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Метал</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оксидті электрод, рН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3-10</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аралығында өлшеуге арналған электрод болып табылады. Бұл электродта өтетін жартылай реакциясы:</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𝑆𝑏</m:t>
                          </m:r>
                        </m:e>
                        <m:sub>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𝑂</m:t>
                          </m:r>
                        </m:e>
                        <m:sub>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b>
                      </m:sSub>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e>
                        <m: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𝑒</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𝑆𝑏</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b>
                        <m:sSub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e>
                        <m:sub>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b>
                      </m:sSub>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𝑂</m:t>
                      </m:r>
                    </m:oMath>
                  </m:oMathPara>
                </a14:m>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𝑘</m:t>
                          </m:r>
                        </m:e>
                        <m: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−0,059</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𝑝𝐻</m:t>
                      </m:r>
                    </m:oMath>
                  </m:oMathPara>
                </a14:m>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Мұнда </a:t>
                </a:r>
                <a14:m>
                  <m:oMath xmlns:m="http://schemas.openxmlformats.org/officeDocument/2006/math">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𝑘</m:t>
                        </m:r>
                      </m:e>
                      <m: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oMath>
                </a14:m>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әр электродқа қатысты тәжірибе жүзінде анықталатын константа.</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Сурьма электроды арқылы ерітіндінің рН</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 анықтауға тотықтырғыштар (оттек) мен тотықсыздандырғыштар (күкіртсутекті), ауыр металдардың иондары кедергі жасайды. Сондықтан электрод сирек қолданылады, дегенмен топырақтың рН есептеуде қолданған жөн. </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E222126E-F40B-4189-B33E-E724ED8A43B6}"/>
                  </a:ext>
                </a:extLst>
              </p:cNvPr>
              <p:cNvSpPr>
                <a:spLocks noGrp="1" noRot="1" noChangeAspect="1" noMove="1" noResize="1" noEditPoints="1" noAdjustHandles="1" noChangeArrowheads="1" noChangeShapeType="1" noTextEdit="1"/>
              </p:cNvSpPr>
              <p:nvPr>
                <p:ph sz="quarter" idx="1"/>
              </p:nvPr>
            </p:nvSpPr>
            <p:spPr>
              <a:xfrm>
                <a:off x="457200" y="404664"/>
                <a:ext cx="8075240" cy="6069288"/>
              </a:xfrm>
              <a:blipFill>
                <a:blip r:embed="rId2"/>
                <a:stretch>
                  <a:fillRect l="-1132" t="-904" r="-1132"/>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24A3F357-814B-46FF-A981-A4B7A2BCB6A4}"/>
              </a:ext>
            </a:extLst>
          </p:cNvPr>
          <p:cNvSpPr>
            <a:spLocks noGrp="1"/>
          </p:cNvSpPr>
          <p:nvPr>
            <p:ph type="sldNum" sz="quarter" idx="15"/>
          </p:nvPr>
        </p:nvSpPr>
        <p:spPr/>
        <p:txBody>
          <a:bodyPr/>
          <a:lstStyle/>
          <a:p>
            <a:fld id="{D6F87789-79C0-4369-89FF-5E19A7612EE5}" type="slidenum">
              <a:rPr lang="ru-RU" smtClean="0"/>
              <a:pPr/>
              <a:t>6</a:t>
            </a:fld>
            <a:endParaRPr lang="ru-RU"/>
          </a:p>
        </p:txBody>
      </p:sp>
    </p:spTree>
    <p:extLst>
      <p:ext uri="{BB962C8B-B14F-4D97-AF65-F5344CB8AC3E}">
        <p14:creationId xmlns:p14="http://schemas.microsoft.com/office/powerpoint/2010/main" val="35549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7372DFA-6431-4E99-A52F-78B32E0CC8BA}"/>
                  </a:ext>
                </a:extLst>
              </p:cNvPr>
              <p:cNvSpPr>
                <a:spLocks noGrp="1"/>
              </p:cNvSpPr>
              <p:nvPr>
                <p:ph sz="quarter" idx="1"/>
              </p:nvPr>
            </p:nvSpPr>
            <p:spPr>
              <a:xfrm>
                <a:off x="457200" y="476672"/>
                <a:ext cx="7859216" cy="5997280"/>
              </a:xfrm>
            </p:spPr>
            <p:txBody>
              <a:bodyPr>
                <a:normAutofit fontScale="92500" lnSpcReduction="20000"/>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Хингидрин электроды.</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Электрод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қатынаста хинон мен гидрохинон өоспасының өнімі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хингидронның қаныққан</a:t>
                </a:r>
                <a:r>
                  <a:rPr kumimoji="0" lang="kk-KZ" sz="24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ерітіндісіне батырылған платиналы пластинкадан тұрады. Платина электродының потенциалы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25</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температурада):</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0,059</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𝑙𝑔</m:t>
                    </m:r>
                    <m:f>
                      <m:f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t>
                            </m:r>
                          </m:e>
                          <m:sub>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e>
                              <m:sup>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sub>
                          <m:sup>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kk-KZ" b="0" i="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 </m:t>
                            </m:r>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t>
                            </m:r>
                          </m:e>
                          <m:sub>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Q</m:t>
                            </m:r>
                          </m:sub>
                        </m:sSub>
                      </m:num>
                      <m:den>
                        <m:sSub>
                          <m:sSub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𝐻𝑄</m:t>
                            </m:r>
                          </m:sub>
                        </m:sSub>
                      </m:den>
                    </m:f>
                  </m:oMath>
                </a14:m>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lnSpc>
                    <a:spcPct val="115000"/>
                  </a:lnSpc>
                  <a:spcBef>
                    <a:spcPts val="0"/>
                  </a:spcBef>
                  <a:buClrTx/>
                  <a:buSzTx/>
                  <a:buNone/>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 =</a:t>
                </a:r>
                <a14:m>
                  <m:oMath xmlns:m="http://schemas.openxmlformats.org/officeDocument/2006/math">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+0,059</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𝑙𝑔</m:t>
                    </m:r>
                    <m:sSub>
                      <m:sSub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kumimoji="0" lang="ru-RU"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e>
                          <m:sup>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up>
                        </m:sSup>
                      </m:sub>
                    </m:sSub>
                    <m:r>
                      <a:rPr kumimoji="0" lang="ru-RU"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kk-KZ"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ru-RU"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kk-KZ"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𝐸</m:t>
                        </m:r>
                      </m:e>
                      <m:sup>
                        <m:r>
                          <a:rPr lang="kk-KZ"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a:t> = 0,7044</a:t>
                </a:r>
                <a:endParaRPr kumimoji="0" lang="ru-RU" sz="24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kk-KZ" sz="24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=0,7044−0,059</m:t>
                      </m:r>
                      <m:r>
                        <a:rPr kumimoji="0" lang="kk-KZ"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𝑝𝐻</m:t>
                      </m:r>
                    </m:oMath>
                  </m:oMathPara>
                </a14:m>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a:t>
                </a:r>
                <a:r>
                  <a:rPr kumimoji="0" lang="ru-RU"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емесе</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kk-KZ"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kk-KZ"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=0,699−0,059</m:t>
                    </m:r>
                    <m:r>
                      <a:rPr kumimoji="0" lang="kk-KZ"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𝑝𝐻</m:t>
                    </m:r>
                  </m:oMath>
                </a14:m>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Күшті қышқылды ортада хингидрон электроды шыны электродына қарағанда нақты, әрі сенімді нәтижелерді көрсетеді. Алайда рН˃9 кезінде рН өлшеу мүмкін емес, хингидрон оттекпен тотығып, қажетті 1:1 қатынас бұзылады. </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B7372DFA-6431-4E99-A52F-78B32E0CC8BA}"/>
                  </a:ext>
                </a:extLst>
              </p:cNvPr>
              <p:cNvSpPr>
                <a:spLocks noGrp="1" noRot="1" noChangeAspect="1" noMove="1" noResize="1" noEditPoints="1" noAdjustHandles="1" noChangeArrowheads="1" noChangeShapeType="1" noTextEdit="1"/>
              </p:cNvSpPr>
              <p:nvPr>
                <p:ph sz="quarter" idx="1"/>
              </p:nvPr>
            </p:nvSpPr>
            <p:spPr>
              <a:xfrm>
                <a:off x="457200" y="476672"/>
                <a:ext cx="7859216" cy="5997280"/>
              </a:xfrm>
              <a:blipFill>
                <a:blip r:embed="rId2"/>
                <a:stretch>
                  <a:fillRect l="-1009" t="-915" r="-1009" b="-203"/>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2DA36478-E5F4-4D9D-83E8-A4C818AE1BC6}"/>
              </a:ext>
            </a:extLst>
          </p:cNvPr>
          <p:cNvSpPr>
            <a:spLocks noGrp="1"/>
          </p:cNvSpPr>
          <p:nvPr>
            <p:ph type="sldNum" sz="quarter" idx="15"/>
          </p:nvPr>
        </p:nvSpPr>
        <p:spPr/>
        <p:txBody>
          <a:bodyPr/>
          <a:lstStyle/>
          <a:p>
            <a:fld id="{D6F87789-79C0-4369-89FF-5E19A7612EE5}" type="slidenum">
              <a:rPr lang="ru-RU" smtClean="0"/>
              <a:pPr/>
              <a:t>7</a:t>
            </a:fld>
            <a:endParaRPr lang="ru-RU"/>
          </a:p>
        </p:txBody>
      </p:sp>
    </p:spTree>
    <p:extLst>
      <p:ext uri="{BB962C8B-B14F-4D97-AF65-F5344CB8AC3E}">
        <p14:creationId xmlns:p14="http://schemas.microsoft.com/office/powerpoint/2010/main" val="266061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ABC81B70-03B4-407D-B36C-702BAC7723A1}"/>
                  </a:ext>
                </a:extLst>
              </p:cNvPr>
              <p:cNvSpPr>
                <a:spLocks noGrp="1"/>
              </p:cNvSpPr>
              <p:nvPr>
                <p:ph sz="quarter" idx="1"/>
              </p:nvPr>
            </p:nvSpPr>
            <p:spPr>
              <a:xfrm>
                <a:off x="457200" y="260648"/>
                <a:ext cx="8147248" cy="6213304"/>
              </a:xfrm>
            </p:spPr>
            <p:txBody>
              <a:bodyPr>
                <a:normAutofit fontScale="92500" lnSpcReduction="10000"/>
              </a:bodyPr>
              <a:lstStyle/>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Шыны электроды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Потенциометриялық титрлеуде индикаторлы электродтардың ішінде кеңінен қолданылатын электродтардың бірі – шыны электроды. Егерде шыны электродын мұқият, ұқыпты қолданса, ұзақ уакытқа пайдалануға болады.  Оның потенциалы: E = 0,059∙lg</a:t>
                </a:r>
                <a14:m>
                  <m:oMath xmlns:m="http://schemas.openxmlformats.org/officeDocument/2006/math">
                    <m:sSub>
                      <m:sSub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k-KZ" sz="2400" i="1">
                            <a:effectLst/>
                            <a:latin typeface="Cambria Math" panose="02040503050406030204" pitchFamily="18" charset="0"/>
                            <a:ea typeface="Calibri" panose="020F0502020204030204" pitchFamily="34" charset="0"/>
                            <a:cs typeface="Times New Roman" panose="02020603050405020304" pitchFamily="18" charset="0"/>
                          </a:rPr>
                          <m:t>𝑎</m:t>
                        </m:r>
                      </m:e>
                      <m:sub>
                        <m:sSup>
                          <m:sSup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kk-KZ" sz="24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kk-KZ" sz="2400" i="1">
                                <a:effectLst/>
                                <a:latin typeface="Cambria Math" panose="02040503050406030204" pitchFamily="18" charset="0"/>
                                <a:ea typeface="Calibri" panose="020F0502020204030204" pitchFamily="34" charset="0"/>
                                <a:cs typeface="Times New Roman" panose="02020603050405020304" pitchFamily="18" charset="0"/>
                              </a:rPr>
                              <m:t>+</m:t>
                            </m:r>
                          </m:sup>
                        </m:sSup>
                      </m:sub>
                    </m:sSub>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Шыны электроды сутектік функцияға ие және оны рН өлшеу үшін кеңінен қолдануға болады. Шыны электроды көмегімен сулы және сусыз ортадағы ерітінділердің титрлеу процесін орындауға болады. Өлшеу жүргізбес бұрын рН-метрді буферлі ерітінділермен калибрлеп алу керек, себебі шыны электродының потенциалының асимметриялы болуында.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Және де шыны электроды күшті қышқыл мен күшті негіз ортасында нәтиже мәндерін сәл ауытқушылықпен беруі мүмкін. Электродтың селективтілігі жасалған шыны материалына тікелей байланысты.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ABC81B70-03B4-407D-B36C-702BAC7723A1}"/>
                  </a:ext>
                </a:extLst>
              </p:cNvPr>
              <p:cNvSpPr>
                <a:spLocks noGrp="1" noRot="1" noChangeAspect="1" noMove="1" noResize="1" noEditPoints="1" noAdjustHandles="1" noChangeArrowheads="1" noChangeShapeType="1" noTextEdit="1"/>
              </p:cNvSpPr>
              <p:nvPr>
                <p:ph sz="quarter" idx="1"/>
              </p:nvPr>
            </p:nvSpPr>
            <p:spPr>
              <a:xfrm>
                <a:off x="457200" y="260648"/>
                <a:ext cx="8147248" cy="6213304"/>
              </a:xfrm>
              <a:blipFill>
                <a:blip r:embed="rId2"/>
                <a:stretch>
                  <a:fillRect t="-883" r="-973"/>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7EB92403-5C7C-40EF-ABC4-78FF7F46AA5F}"/>
              </a:ext>
            </a:extLst>
          </p:cNvPr>
          <p:cNvSpPr>
            <a:spLocks noGrp="1"/>
          </p:cNvSpPr>
          <p:nvPr>
            <p:ph type="sldNum" sz="quarter" idx="15"/>
          </p:nvPr>
        </p:nvSpPr>
        <p:spPr/>
        <p:txBody>
          <a:bodyPr/>
          <a:lstStyle/>
          <a:p>
            <a:fld id="{D6F87789-79C0-4369-89FF-5E19A7612EE5}" type="slidenum">
              <a:rPr lang="ru-RU" smtClean="0"/>
              <a:pPr/>
              <a:t>8</a:t>
            </a:fld>
            <a:endParaRPr lang="ru-RU"/>
          </a:p>
        </p:txBody>
      </p:sp>
    </p:spTree>
    <p:extLst>
      <p:ext uri="{BB962C8B-B14F-4D97-AF65-F5344CB8AC3E}">
        <p14:creationId xmlns:p14="http://schemas.microsoft.com/office/powerpoint/2010/main" val="6250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FAB2C26-2D0B-43C9-8ACC-C7825D298685}"/>
                  </a:ext>
                </a:extLst>
              </p:cNvPr>
              <p:cNvSpPr>
                <a:spLocks noGrp="1"/>
              </p:cNvSpPr>
              <p:nvPr>
                <p:ph sz="quarter" idx="1"/>
              </p:nvPr>
            </p:nvSpPr>
            <p:spPr>
              <a:xfrm>
                <a:off x="457200" y="332656"/>
                <a:ext cx="8003232" cy="6141296"/>
              </a:xfrm>
            </p:spPr>
            <p:txBody>
              <a:bodyPr>
                <a:norm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kk-KZ" sz="2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Тотығу тотықсыздану реакция барысында түрлі еритін өнімдер түзіледі, сол себепті индикаторлы электрод ретінде инертті метал </a:t>
                </a:r>
                <a:r>
                  <a:rPr kumimoji="0" lang="kk-KZ"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платина электроды </a:t>
                </a:r>
                <a:r>
                  <a:rPr kumimoji="0" lang="kk-KZ" sz="2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қолданылады</a:t>
                </a:r>
                <a:r>
                  <a:rPr kumimoji="0" lang="kk-KZ"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Секіріс биіктігі жартылай реакция потенциалдарының айырымына тәуелді. Жартылай реакцияның біреуі қайтымды болған жағдайда ғана, потенциалдың нақты секіріс нүктесін алуға болады. Потенциалды титрлеу барысында немесе эквивалент нүктесінде өлшеу қажет емес. Бұл кезде жартылай реакцияға тотықтырғыштың немесе тотықсыздандырғыштың қатыспауынан аралас тотығу-тотықсыздану жұбы түзіледі. Тотықтырғыш ретінде еріген оттек, ал тотықсыздандырғыш ретінде су түзіледі. Түзілген аралас потенциал тұрақсыз, әрі оны өлшеу қиын. </a:t>
                </a:r>
                <a:r>
                  <a:rPr lang="kk-KZ"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Жүйенің потенциалы экв.н.д, экв.н, экв.н.к аумағына тәуелді өзгереді.</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Ox</a:t>
                </a:r>
                <a:r>
                  <a:rPr kumimoji="0" 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Red</a:t>
                </a:r>
                <a:r>
                  <a:rPr kumimoji="0" 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Ox</a:t>
                </a:r>
                <a:r>
                  <a:rPr kumimoji="0" 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Red</a:t>
                </a:r>
                <a:r>
                  <a:rPr kumimoji="0" 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lnSpc>
                    <a:spcPct val="115000"/>
                  </a:lnSpc>
                  <a:spcBef>
                    <a:spcPts val="0"/>
                  </a:spcBef>
                  <a:buClrTx/>
                  <a:buSzTx/>
                  <a:buNone/>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 = </a:t>
                </a:r>
                <a14:m>
                  <m:oMath xmlns:m="http://schemas.openxmlformats.org/officeDocument/2006/math">
                    <m:sSubSup>
                      <m:sSubSup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e>
                      <m:sub>
                        <m:f>
                          <m:fPr>
                            <m:type m:val="lin"/>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𝑂𝑥</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𝑅𝑒𝑑</m:t>
                            </m:r>
                          </m:den>
                        </m:f>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p>
                    </m:sSubSup>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ru-RU" sz="2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0,059</m:t>
                        </m:r>
                      </m:num>
                      <m:den>
                        <m:r>
                          <a:rPr lang="en-US" sz="22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den>
                    </m:f>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𝑂𝑥</m:t>
                            </m:r>
                          </m:sub>
                        </m:sSub>
                      </m:num>
                      <m:den>
                        <m:sSub>
                          <m:sSub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𝑅𝑒𝑑</m:t>
                            </m:r>
                          </m:sub>
                        </m:sSub>
                      </m:den>
                    </m:f>
                  </m:oMath>
                </a14:m>
                <a:endParaRPr lang="ru-RU" dirty="0"/>
              </a:p>
            </p:txBody>
          </p:sp>
        </mc:Choice>
        <mc:Fallback xmlns="">
          <p:sp>
            <p:nvSpPr>
              <p:cNvPr id="3" name="Объект 2">
                <a:extLst>
                  <a:ext uri="{FF2B5EF4-FFF2-40B4-BE49-F238E27FC236}">
                    <a16:creationId xmlns:a16="http://schemas.microsoft.com/office/drawing/2014/main" id="{0FAB2C26-2D0B-43C9-8ACC-C7825D298685}"/>
                  </a:ext>
                </a:extLst>
              </p:cNvPr>
              <p:cNvSpPr>
                <a:spLocks noGrp="1" noRot="1" noChangeAspect="1" noMove="1" noResize="1" noEditPoints="1" noAdjustHandles="1" noChangeArrowheads="1" noChangeShapeType="1" noTextEdit="1"/>
              </p:cNvSpPr>
              <p:nvPr>
                <p:ph sz="quarter" idx="1"/>
              </p:nvPr>
            </p:nvSpPr>
            <p:spPr>
              <a:xfrm>
                <a:off x="457200" y="332656"/>
                <a:ext cx="8003232" cy="6141296"/>
              </a:xfrm>
              <a:blipFill>
                <a:blip r:embed="rId3"/>
                <a:stretch>
                  <a:fillRect l="-762" t="-298" r="-762"/>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491C9158-975E-43B2-8EA9-C7A11FE57548}"/>
              </a:ext>
            </a:extLst>
          </p:cNvPr>
          <p:cNvSpPr>
            <a:spLocks noGrp="1"/>
          </p:cNvSpPr>
          <p:nvPr>
            <p:ph type="sldNum" sz="quarter" idx="15"/>
          </p:nvPr>
        </p:nvSpPr>
        <p:spPr/>
        <p:txBody>
          <a:bodyPr/>
          <a:lstStyle/>
          <a:p>
            <a:fld id="{D6F87789-79C0-4369-89FF-5E19A7612EE5}" type="slidenum">
              <a:rPr lang="ru-RU" smtClean="0"/>
              <a:pPr/>
              <a:t>9</a:t>
            </a:fld>
            <a:endParaRPr lang="ru-RU"/>
          </a:p>
        </p:txBody>
      </p:sp>
    </p:spTree>
    <p:extLst>
      <p:ext uri="{BB962C8B-B14F-4D97-AF65-F5344CB8AC3E}">
        <p14:creationId xmlns:p14="http://schemas.microsoft.com/office/powerpoint/2010/main" val="1622535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8057</TotalTime>
  <Words>1022</Words>
  <Application>Microsoft Office PowerPoint</Application>
  <PresentationFormat>Экран (4:3)</PresentationFormat>
  <Paragraphs>85</Paragraphs>
  <Slides>16</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Calibri</vt:lpstr>
      <vt:lpstr>Cambria Math</vt:lpstr>
      <vt:lpstr>Century Schoolbook</vt:lpstr>
      <vt:lpstr>Times New Roman</vt:lpstr>
      <vt:lpstr>Wingdings</vt:lpstr>
      <vt:lpstr>Wingdings 2</vt:lpstr>
      <vt:lpstr>Эркер</vt:lpstr>
      <vt:lpstr>Әл-Фараби атындағы Қазақ ұлттық университеті Химия және химиялық технология факультеті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Әль-Фараби атындағы Қазақ Ұлттық университеті Химия және химиялық технология факультеті</dc:title>
  <dc:creator>1</dc:creator>
  <cp:lastModifiedBy>Акмарал Исмаилова</cp:lastModifiedBy>
  <cp:revision>270</cp:revision>
  <dcterms:created xsi:type="dcterms:W3CDTF">2012-02-27T19:01:21Z</dcterms:created>
  <dcterms:modified xsi:type="dcterms:W3CDTF">2021-03-10T02:52:15Z</dcterms:modified>
</cp:coreProperties>
</file>